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72" r:id="rId10"/>
    <p:sldId id="264" r:id="rId11"/>
    <p:sldId id="265" r:id="rId12"/>
    <p:sldId id="268" r:id="rId13"/>
    <p:sldId id="269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99"/>
    <a:srgbClr val="FF3300"/>
    <a:srgbClr val="CC0099"/>
    <a:srgbClr val="6600FF"/>
    <a:srgbClr val="6600CC"/>
    <a:srgbClr val="0000FF"/>
    <a:srgbClr val="3333FF"/>
    <a:srgbClr val="0033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7934-5690-4E2A-91C6-E5C30EBB6835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0487-9C71-40DA-9EE9-6C6BDDCD93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!!!!!!!!!!!!!!!2\&#1059;&#1088;&#1086;&#1082;&#1080;%202%20&#1082;&#1083;&#1072;&#1089;&#1089;\1%20&#1087;&#1086;&#1083;&#1091;&#1075;&#1086;&#1076;&#1080;&#1077;%20&#1057;&#1088;&#1077;&#1076;&#1089;&#1090;&#1074;&#1072;%20&#1084;&#1091;&#1079;&#1099;&#1082;&#1072;&#1083;&#1100;&#1085;&#1086;&#1081;%20&#1074;&#1099;&#1088;&#1072;&#1079;&#1080;&#1090;&#1077;&#1083;&#1100;&#1085;&#1086;&#1089;&#1090;&#1080;\&#1057;&#1077;&#1084;&#1080;&#1085;&#1072;&#1088;%202016%20&#1085;&#1086;&#1103;&#1073;&#1088;&#1100;\&#1053;&#1086;&#1074;&#1072;&#1103;%20&#1087;&#1072;&#1087;&#1082;&#1072;\9%20Forte%20Piano%20-%20MusicK8.com.avi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!!!!!!!!!!!!!!!2\&#1059;&#1088;&#1086;&#1082;&#1080;%202%20&#1082;&#1083;&#1072;&#1089;&#1089;\1%20&#1087;&#1086;&#1083;&#1091;&#1075;&#1086;&#1076;&#1080;&#1077;%20&#1057;&#1088;&#1077;&#1076;&#1089;&#1090;&#1074;&#1072;%20&#1084;&#1091;&#1079;&#1099;&#1082;&#1072;&#1083;&#1100;&#1085;&#1086;&#1081;%20&#1074;&#1099;&#1088;&#1072;&#1079;&#1080;&#1090;&#1077;&#1083;&#1100;&#1085;&#1086;&#1089;&#1090;&#1080;\&#1057;&#1077;&#1084;&#1080;&#1085;&#1072;&#1088;%202016%20&#1085;&#1086;&#1103;&#1073;&#1088;&#1100;\&#1053;&#1086;&#1074;&#1072;&#1103;%20&#1087;&#1072;&#1087;&#1082;&#1072;\9%20Forte%20Piano%20-%20MusicK8.com.avi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639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ГУО «Средняя школа №15 г. Могилева»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1142984"/>
            <a:ext cx="74583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4800" b="1" kern="10" dirty="0" smtClean="0">
                <a:ln w="1905">
                  <a:solidFill>
                    <a:prstClr val="black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СРЕДСТВА МУЗЫКАЛЬНОЙ </a:t>
            </a:r>
          </a:p>
          <a:p>
            <a:pPr lvl="0" algn="ctr"/>
            <a:r>
              <a:rPr lang="ru-RU" sz="4800" b="1" kern="10" dirty="0" smtClean="0">
                <a:ln w="1905">
                  <a:solidFill>
                    <a:prstClr val="black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ВЫРАЗИТЕЛЬНОСТИ</a:t>
            </a:r>
            <a:endParaRPr lang="ru-RU" sz="4800" b="1" dirty="0">
              <a:ln w="1905">
                <a:solidFill>
                  <a:prstClr val="black"/>
                </a:solidFill>
              </a:ln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928934"/>
            <a:ext cx="7934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rgbClr val="A50021"/>
                </a:solidFill>
              </a:rPr>
              <a:t>Динамика – сила звука</a:t>
            </a:r>
            <a:endParaRPr lang="ru-RU" sz="6000" b="1" i="1" dirty="0">
              <a:solidFill>
                <a:srgbClr val="A5002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6286520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Могилев, 2016</a:t>
            </a: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D:\!!!!!!!!!!!!!!!2\Уроки 2 класс\1 полугодие Средства музыкальной выразительности\Семинар 2016 ноябрь\Майкап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852740" cy="3986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428860" y="1000108"/>
            <a:ext cx="42789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«Эхо в горах»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14290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 </a:t>
            </a:r>
            <a:r>
              <a:rPr lang="ru-RU" sz="5400" b="1" dirty="0" err="1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Майкапар</a:t>
            </a:r>
            <a:endParaRPr lang="ru-RU" sz="5400" b="1" dirty="0" smtClean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://www.metod-kopilka.ru/images/doc/45/39683/hello_html_m7be9c6d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107090"/>
            <a:ext cx="3286148" cy="323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dirty="0" smtClean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«МУЗЫКАЛЬНОЕ ЭХО»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kern="10" dirty="0" smtClean="0">
                <a:ln w="1905">
                  <a:solidFill>
                    <a:prstClr val="black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СРЕДСТВА МУЗЫКАЛЬНОЙ ВЫРАЗИТЕЛЬНОСТИ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40160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МЕЛОДИЯ</a:t>
            </a:r>
            <a:endParaRPr lang="ru-RU" sz="6600" b="1" dirty="0">
              <a:ln>
                <a:solidFill>
                  <a:prstClr val="black"/>
                </a:solidFill>
              </a:ln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4000504"/>
            <a:ext cx="2879814" cy="24555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2428868"/>
            <a:ext cx="23439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0099CC">
                        <a:shade val="30000"/>
                        <a:satMod val="115000"/>
                      </a:srgbClr>
                    </a:gs>
                    <a:gs pos="50000">
                      <a:srgbClr val="0099CC">
                        <a:shade val="67500"/>
                        <a:satMod val="115000"/>
                      </a:srgbClr>
                    </a:gs>
                    <a:gs pos="100000">
                      <a:srgbClr val="0099CC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РИТМ</a:t>
            </a:r>
            <a:endParaRPr lang="ru-RU" sz="6600" b="1" dirty="0">
              <a:ln>
                <a:solidFill>
                  <a:prstClr val="black"/>
                </a:solidFill>
              </a:ln>
              <a:gradFill flip="none" rotWithShape="1">
                <a:gsLst>
                  <a:gs pos="0">
                    <a:srgbClr val="0099CC">
                      <a:shade val="30000"/>
                      <a:satMod val="115000"/>
                    </a:srgbClr>
                  </a:gs>
                  <a:gs pos="50000">
                    <a:srgbClr val="0099CC">
                      <a:shade val="67500"/>
                      <a:satMod val="115000"/>
                    </a:srgbClr>
                  </a:gs>
                  <a:gs pos="100000">
                    <a:srgbClr val="0099CC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14686"/>
            <a:ext cx="17988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ЛАД</a:t>
            </a:r>
            <a:endParaRPr lang="ru-RU" sz="6600" b="1" dirty="0"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143380"/>
            <a:ext cx="22894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ТЕМП</a:t>
            </a:r>
            <a:endParaRPr lang="ru-RU" sz="6600" b="1" dirty="0">
              <a:ln>
                <a:solidFill>
                  <a:prstClr val="black"/>
                </a:solidFill>
              </a:ln>
              <a:gradFill flip="none" rotWithShape="1">
                <a:gsLst>
                  <a:gs pos="0">
                    <a:srgbClr val="6600CC">
                      <a:shade val="30000"/>
                      <a:satMod val="115000"/>
                    </a:srgbClr>
                  </a:gs>
                  <a:gs pos="50000">
                    <a:srgbClr val="6600CC">
                      <a:shade val="67500"/>
                      <a:satMod val="115000"/>
                    </a:srgbClr>
                  </a:gs>
                  <a:gs pos="100000">
                    <a:srgbClr val="6600CC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072074"/>
            <a:ext cx="46313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600" b="1" dirty="0" smtClean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ДИНАМИКА</a:t>
            </a:r>
            <a:endParaRPr lang="ru-RU" sz="6600" b="1" dirty="0">
              <a:ln>
                <a:solidFill>
                  <a:prstClr val="black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D:\!!!!!!!!!!!!!!!2\Уроки 2 класс\1 полугодие Средства музыкальной выразительности\Семинар 2016 ноябрь\8294966-Winter-music-christmas-background-illustration--Stock-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786710" cy="497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143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366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УРОК!</a:t>
            </a:r>
            <a:endParaRPr lang="ru-RU" sz="6600" dirty="0">
              <a:solidFill>
                <a:srgbClr val="336699"/>
              </a:solidFill>
            </a:endParaRPr>
          </a:p>
        </p:txBody>
      </p:sp>
      <p:pic>
        <p:nvPicPr>
          <p:cNvPr id="2051" name="Picture 3" descr="D:\!!!!!!!!!!!!!!!2\Уроки 2 класс\1 полугодие Средства музыкальной выразительности\Семинар 2016 ноябрь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14338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D:\!!!!!!!!!!!!!!!2\Уроки 2 класс\1 полугодие Средства музыкальной выразительности\Семинар 2016 ноябрь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3708"/>
            <a:ext cx="9144000" cy="69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57166"/>
            <a:ext cx="626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 ЗА  УРОК!</a:t>
            </a:r>
            <a:endParaRPr lang="ru-R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67153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b="1" dirty="0" smtClean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МУЗЫКАЛЬНОЕ </a:t>
            </a:r>
          </a:p>
          <a:p>
            <a:pPr lvl="0" algn="ctr"/>
            <a:r>
              <a:rPr lang="ru-RU" sz="7200" b="1" dirty="0" smtClean="0">
                <a:ln w="1905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ПРИВЕТСТВИЕ</a:t>
            </a:r>
            <a:endParaRPr lang="ru-RU" sz="7200" b="1" dirty="0">
              <a:ln w="1905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40" y="3861048"/>
            <a:ext cx="8616931" cy="2760118"/>
          </a:xfrm>
          <a:prstGeom prst="rect">
            <a:avLst/>
          </a:prstGeom>
        </p:spPr>
      </p:pic>
      <p:pic>
        <p:nvPicPr>
          <p:cNvPr id="5" name="Picture 2" descr="http://www.metod-kopilka.ru/images/doc/45/39683/hello_html_m7be9c6d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214686"/>
            <a:ext cx="2232248" cy="219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kern="10" dirty="0" smtClean="0">
                <a:ln w="190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СРЕДСТВА МУЗЫКАЛЬНОЙ ВЫРАЗИТЕЛЬНОСТИ</a:t>
            </a:r>
            <a:endParaRPr lang="ru-RU" sz="4800" b="1" i="1" dirty="0">
              <a:ln w="1905">
                <a:solidFill>
                  <a:schemeClr val="tx1"/>
                </a:solidFill>
              </a:ln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000240"/>
            <a:ext cx="40160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CC0099">
                        <a:shade val="30000"/>
                        <a:satMod val="115000"/>
                      </a:srgbClr>
                    </a:gs>
                    <a:gs pos="50000">
                      <a:srgbClr val="CC0099">
                        <a:shade val="67500"/>
                        <a:satMod val="115000"/>
                      </a:srgbClr>
                    </a:gs>
                    <a:gs pos="100000">
                      <a:srgbClr val="CC00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МЕЛОДИЯ</a:t>
            </a:r>
            <a:endParaRPr lang="ru-RU" sz="66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CC0099">
                      <a:shade val="30000"/>
                      <a:satMod val="115000"/>
                    </a:srgbClr>
                  </a:gs>
                  <a:gs pos="50000">
                    <a:srgbClr val="CC0099">
                      <a:shade val="67500"/>
                      <a:satMod val="115000"/>
                    </a:srgbClr>
                  </a:gs>
                  <a:gs pos="100000">
                    <a:srgbClr val="CC0099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071810"/>
            <a:ext cx="23439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099CC">
                        <a:shade val="30000"/>
                        <a:satMod val="115000"/>
                      </a:srgbClr>
                    </a:gs>
                    <a:gs pos="50000">
                      <a:srgbClr val="0099CC">
                        <a:shade val="67500"/>
                        <a:satMod val="115000"/>
                      </a:srgbClr>
                    </a:gs>
                    <a:gs pos="100000">
                      <a:srgbClr val="0099CC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РИТМ</a:t>
            </a:r>
            <a:endParaRPr lang="ru-RU" sz="66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0099CC">
                      <a:shade val="30000"/>
                      <a:satMod val="115000"/>
                    </a:srgbClr>
                  </a:gs>
                  <a:gs pos="50000">
                    <a:srgbClr val="0099CC">
                      <a:shade val="67500"/>
                      <a:satMod val="115000"/>
                    </a:srgbClr>
                  </a:gs>
                  <a:gs pos="100000">
                    <a:srgbClr val="0099CC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143380"/>
            <a:ext cx="17988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ЛАД</a:t>
            </a:r>
            <a:endParaRPr lang="ru-RU" sz="6600" b="1" dirty="0"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214950"/>
            <a:ext cx="2289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ТЕМП</a:t>
            </a:r>
            <a:endParaRPr lang="ru-RU" sz="66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6600CC">
                      <a:shade val="30000"/>
                      <a:satMod val="115000"/>
                    </a:srgbClr>
                  </a:gs>
                  <a:gs pos="50000">
                    <a:srgbClr val="6600CC">
                      <a:shade val="67500"/>
                      <a:satMod val="115000"/>
                    </a:srgbClr>
                  </a:gs>
                  <a:gs pos="100000">
                    <a:srgbClr val="6600CC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3500438"/>
            <a:ext cx="3572122" cy="30459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47236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ТЕМА УРОКА: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714412" y="1785926"/>
            <a:ext cx="10358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i="1" dirty="0" smtClean="0">
                <a:solidFill>
                  <a:srgbClr val="CC0099"/>
                </a:solidFill>
                <a:latin typeface="Academy Engraved LET"/>
              </a:rPr>
              <a:t>ДИНАМИКА – страна громкости      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4357694"/>
            <a:ext cx="6843405" cy="219203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5718">
            <a:off x="334703" y="4979812"/>
            <a:ext cx="6479605" cy="1659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2521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0099"/>
                  </a:solidFill>
                </a:ln>
                <a:solidFill>
                  <a:srgbClr val="6600FF"/>
                </a:solidFill>
              </a:rPr>
              <a:t>ЗАДАЧИ:</a:t>
            </a:r>
            <a:endParaRPr lang="ru-RU" sz="4800" b="1" dirty="0">
              <a:ln>
                <a:solidFill>
                  <a:srgbClr val="000099"/>
                </a:solidFill>
              </a:ln>
              <a:solidFill>
                <a:srgbClr val="66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857232"/>
            <a:ext cx="9429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познакомиться с динамикой;</a:t>
            </a:r>
          </a:p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endParaRPr lang="ru-RU" sz="100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учиться наблюдать за изменением динамики;</a:t>
            </a:r>
          </a:p>
          <a:p>
            <a:pPr marL="342900" lvl="0" indent="-342900">
              <a:tabLst>
                <a:tab pos="457200" algn="l"/>
              </a:tabLst>
            </a:pPr>
            <a:endParaRPr lang="ru-RU" sz="100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marL="342900" lvl="0" indent="-342900">
              <a:buFont typeface="Symbol"/>
              <a:buChar char=""/>
              <a:tabLst>
                <a:tab pos="457200" algn="l"/>
              </a:tabLs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учиться выразительно петь и музицировать на музыкальных инструментах с использованием разной динамики</a:t>
            </a:r>
            <a:endParaRPr lang="ru-RU" sz="360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marL="457200" lvl="0"/>
            <a:r>
              <a:rPr lang="ru-RU" sz="4000" dirty="0" smtClean="0">
                <a:solidFill>
                  <a:srgbClr val="CC0099"/>
                </a:solidFill>
                <a:latin typeface="Times New Roman"/>
                <a:ea typeface="Times New Roman"/>
              </a:rPr>
              <a:t> 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9 Forte Piano - MusicK8.c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75777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D:\!!!!!!!!!!!!!!!2\Уроки 2 класс\1 полугодие Средства музыкальной выразительности\Семинар 2016 ноябрь\1223614014164350284LlubNek_Closed_Envelope_1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28802"/>
            <a:ext cx="4214842" cy="27454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714356"/>
            <a:ext cx="856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ПРИГЛАШЕНИЕ ОТПРАВЛЕНО!!!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D:\!!!!!!!!!!!!!!!2\Уроки 2 класс\1 полугодие Средства музыкальной выразительности\Семинар 2016 ноябрь\0_106637_8e6d9d95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85794"/>
            <a:ext cx="6758644" cy="62861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ЗАДАНИЯ КРАСАВИЦЫ ДИНАМИКИ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9 Forte Piano - MusicK8.co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75777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94</Words>
  <Application>Microsoft Office PowerPoint</Application>
  <PresentationFormat>Экран (4:3)</PresentationFormat>
  <Paragraphs>34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Oca</dc:creator>
  <cp:lastModifiedBy>Oca</cp:lastModifiedBy>
  <cp:revision>12</cp:revision>
  <dcterms:created xsi:type="dcterms:W3CDTF">2016-11-19T17:25:14Z</dcterms:created>
  <dcterms:modified xsi:type="dcterms:W3CDTF">2016-11-28T03:36:04Z</dcterms:modified>
</cp:coreProperties>
</file>